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6" r:id="rId1"/>
  </p:sldMasterIdLst>
  <p:notesMasterIdLst>
    <p:notesMasterId r:id="rId30"/>
  </p:notesMasterIdLst>
  <p:sldIdLst>
    <p:sldId id="256" r:id="rId2"/>
    <p:sldId id="261" r:id="rId3"/>
    <p:sldId id="262" r:id="rId4"/>
    <p:sldId id="263" r:id="rId5"/>
    <p:sldId id="264" r:id="rId6"/>
    <p:sldId id="265" r:id="rId7"/>
    <p:sldId id="266" r:id="rId8"/>
    <p:sldId id="267" r:id="rId9"/>
    <p:sldId id="268" r:id="rId10"/>
    <p:sldId id="270" r:id="rId11"/>
    <p:sldId id="271" r:id="rId12"/>
    <p:sldId id="274" r:id="rId13"/>
    <p:sldId id="275" r:id="rId14"/>
    <p:sldId id="276" r:id="rId15"/>
    <p:sldId id="277" r:id="rId16"/>
    <p:sldId id="278" r:id="rId17"/>
    <p:sldId id="281" r:id="rId18"/>
    <p:sldId id="282" r:id="rId19"/>
    <p:sldId id="285" r:id="rId20"/>
    <p:sldId id="288" r:id="rId21"/>
    <p:sldId id="289" r:id="rId22"/>
    <p:sldId id="298" r:id="rId23"/>
    <p:sldId id="291" r:id="rId24"/>
    <p:sldId id="292" r:id="rId25"/>
    <p:sldId id="294" r:id="rId26"/>
    <p:sldId id="295" r:id="rId27"/>
    <p:sldId id="296" r:id="rId28"/>
    <p:sldId id="297" r:id="rId29"/>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E45FED-2A6B-52AA-9A22-AF3CB9D99BC8}" name="Jelena JT. Todic" initials="JJT" userId="S-1-5-21-3468391650-3599918298-52641188-129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B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5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7B6872E3-2A92-4734-B44F-63688AEEC8A4}" type="datetimeFigureOut">
              <a:rPr lang="en-GB" smtClean="0"/>
              <a:t>22/11/2024</a:t>
            </a:fld>
            <a:endParaRPr lang="en-GB" dirty="0"/>
          </a:p>
        </p:txBody>
      </p:sp>
      <p:sp>
        <p:nvSpPr>
          <p:cNvPr id="4" name="Slide Image Placeholder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9CAA9829-7716-4682-B361-7CD3EAFD7B25}" type="slidenum">
              <a:rPr lang="en-GB" smtClean="0"/>
              <a:t>‹#›</a:t>
            </a:fld>
            <a:endParaRPr lang="en-GB" dirty="0"/>
          </a:p>
        </p:txBody>
      </p:sp>
    </p:spTree>
    <p:extLst>
      <p:ext uri="{BB962C8B-B14F-4D97-AF65-F5344CB8AC3E}">
        <p14:creationId xmlns:p14="http://schemas.microsoft.com/office/powerpoint/2010/main" val="2098907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2593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14228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1933728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3533843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341291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505027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116308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2096479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801568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356948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F6F22DD-05C7-4BA6-81BD-C6C96FFCB265}" type="datetimeFigureOut">
              <a:rPr lang="en-US" smtClean="0"/>
              <a:t>11/22/2024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6582DE-2E78-43A0-A32B-7F8B424C53B6}" type="slidenum">
              <a:rPr lang="en-US" smtClean="0"/>
              <a:t>‹#›</a:t>
            </a:fld>
            <a:endParaRPr lang="en-US" dirty="0"/>
          </a:p>
        </p:txBody>
      </p:sp>
    </p:spTree>
    <p:extLst>
      <p:ext uri="{BB962C8B-B14F-4D97-AF65-F5344CB8AC3E}">
        <p14:creationId xmlns:p14="http://schemas.microsoft.com/office/powerpoint/2010/main" val="370445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22DD-05C7-4BA6-81BD-C6C96FFCB265}" type="datetimeFigureOut">
              <a:rPr lang="en-US" smtClean="0"/>
              <a:t>11/22/2024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582DE-2E78-43A0-A32B-7F8B424C53B6}" type="slidenum">
              <a:rPr lang="en-US" smtClean="0"/>
              <a:t>‹#›</a:t>
            </a:fld>
            <a:endParaRPr lang="en-US" dirty="0"/>
          </a:p>
        </p:txBody>
      </p:sp>
    </p:spTree>
    <p:extLst>
      <p:ext uri="{BB962C8B-B14F-4D97-AF65-F5344CB8AC3E}">
        <p14:creationId xmlns:p14="http://schemas.microsoft.com/office/powerpoint/2010/main" val="1956080982"/>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C87A9CD-6DE1-E7A0-E677-B222959B8EDB}"/>
              </a:ext>
            </a:extLst>
          </p:cNvPr>
          <p:cNvSpPr/>
          <p:nvPr/>
        </p:nvSpPr>
        <p:spPr>
          <a:xfrm>
            <a:off x="0" y="5199017"/>
            <a:ext cx="12192000" cy="16589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a:extLst>
              <a:ext uri="{FF2B5EF4-FFF2-40B4-BE49-F238E27FC236}">
                <a16:creationId xmlns:a16="http://schemas.microsoft.com/office/drawing/2014/main" id="{F44731BC-AF88-F031-3667-E9D40A2CE7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0947" y="5574763"/>
            <a:ext cx="2606320" cy="924707"/>
          </a:xfrm>
          <a:prstGeom prst="rect">
            <a:avLst/>
          </a:prstGeom>
        </p:spPr>
      </p:pic>
      <p:pic>
        <p:nvPicPr>
          <p:cNvPr id="9" name="Picture 8">
            <a:extLst>
              <a:ext uri="{FF2B5EF4-FFF2-40B4-BE49-F238E27FC236}">
                <a16:creationId xmlns:a16="http://schemas.microsoft.com/office/drawing/2014/main" id="{AB1CB70B-5589-810A-79E7-DA058A42AE5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43494" y="6105"/>
            <a:ext cx="9248506" cy="5202284"/>
          </a:xfrm>
          <a:prstGeom prst="rect">
            <a:avLst/>
          </a:prstGeom>
        </p:spPr>
      </p:pic>
      <p:sp>
        <p:nvSpPr>
          <p:cNvPr id="2" name="Title 1">
            <a:extLst>
              <a:ext uri="{FF2B5EF4-FFF2-40B4-BE49-F238E27FC236}">
                <a16:creationId xmlns:a16="http://schemas.microsoft.com/office/drawing/2014/main" id="{B9EDD32D-9E7C-0732-8D92-AEE660D9D2BE}"/>
              </a:ext>
            </a:extLst>
          </p:cNvPr>
          <p:cNvSpPr>
            <a:spLocks noGrp="1"/>
          </p:cNvSpPr>
          <p:nvPr>
            <p:ph type="ctrTitle"/>
          </p:nvPr>
        </p:nvSpPr>
        <p:spPr>
          <a:xfrm>
            <a:off x="587829" y="526474"/>
            <a:ext cx="7779145" cy="1748008"/>
          </a:xfrm>
        </p:spPr>
        <p:txBody>
          <a:bodyPr>
            <a:normAutofit fontScale="90000"/>
          </a:bodyPr>
          <a:lstStyle/>
          <a:p>
            <a:pPr algn="l"/>
            <a:r>
              <a:rPr lang="sr-Cyrl-RS" sz="4600" b="1" dirty="0" smtClean="0">
                <a:solidFill>
                  <a:schemeClr val="bg1"/>
                </a:solidFill>
              </a:rPr>
              <a:t>НЕПОСРЕДНА ПОГОДБА КАО МЕТОД ПРОДАЈЕ У СТЕЧАЈНОМ ПОСТУПКУ</a:t>
            </a:r>
            <a:endParaRPr lang="en-US" sz="4600" b="1" dirty="0">
              <a:solidFill>
                <a:schemeClr val="bg1"/>
              </a:solidFill>
            </a:endParaRPr>
          </a:p>
        </p:txBody>
      </p:sp>
      <p:sp>
        <p:nvSpPr>
          <p:cNvPr id="3" name="Subtitle 2">
            <a:extLst>
              <a:ext uri="{FF2B5EF4-FFF2-40B4-BE49-F238E27FC236}">
                <a16:creationId xmlns:a16="http://schemas.microsoft.com/office/drawing/2014/main" id="{039482B9-516D-95DC-B464-FD09820E6991}"/>
              </a:ext>
            </a:extLst>
          </p:cNvPr>
          <p:cNvSpPr>
            <a:spLocks noGrp="1"/>
          </p:cNvSpPr>
          <p:nvPr>
            <p:ph type="subTitle" idx="1"/>
          </p:nvPr>
        </p:nvSpPr>
        <p:spPr>
          <a:xfrm>
            <a:off x="999530" y="3079922"/>
            <a:ext cx="6097859" cy="1192987"/>
          </a:xfrm>
        </p:spPr>
        <p:txBody>
          <a:bodyPr/>
          <a:lstStyle/>
          <a:p>
            <a:pPr algn="l"/>
            <a:r>
              <a:rPr lang="sr-Cyrl-RS" b="1" dirty="0" smtClean="0">
                <a:solidFill>
                  <a:schemeClr val="bg1"/>
                </a:solidFill>
              </a:rPr>
              <a:t>Мила Ђорђевић</a:t>
            </a:r>
          </a:p>
          <a:p>
            <a:pPr algn="l"/>
            <a:r>
              <a:rPr lang="sr-Cyrl-RS" b="1" dirty="0" smtClean="0">
                <a:solidFill>
                  <a:schemeClr val="bg1"/>
                </a:solidFill>
              </a:rPr>
              <a:t>судија Привредног апелационог суда</a:t>
            </a:r>
            <a:endParaRPr lang="en-US" b="1" dirty="0">
              <a:solidFill>
                <a:schemeClr val="bg1"/>
              </a:solidFill>
            </a:endParaRPr>
          </a:p>
        </p:txBody>
      </p:sp>
      <p:pic>
        <p:nvPicPr>
          <p:cNvPr id="5" name="Picture 4">
            <a:extLst>
              <a:ext uri="{FF2B5EF4-FFF2-40B4-BE49-F238E27FC236}">
                <a16:creationId xmlns:a16="http://schemas.microsoft.com/office/drawing/2014/main" id="{5BDECC6E-8760-A2C3-1879-6ACA702DA4E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2409593"/>
            <a:ext cx="4913274" cy="50522"/>
          </a:xfrm>
          <a:prstGeom prst="rect">
            <a:avLst/>
          </a:prstGeom>
        </p:spPr>
      </p:pic>
      <p:pic>
        <p:nvPicPr>
          <p:cNvPr id="10" name="Picture 9">
            <a:extLst>
              <a:ext uri="{FF2B5EF4-FFF2-40B4-BE49-F238E27FC236}">
                <a16:creationId xmlns:a16="http://schemas.microsoft.com/office/drawing/2014/main" id="{70C5667F-9461-E0B0-6DA8-43AECBF6FBA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23666" y="4892716"/>
            <a:ext cx="4913274" cy="50522"/>
          </a:xfrm>
          <a:prstGeom prst="rect">
            <a:avLst/>
          </a:prstGeom>
        </p:spPr>
      </p:pic>
      <p:pic>
        <p:nvPicPr>
          <p:cNvPr id="16" name="Picture 15">
            <a:extLst>
              <a:ext uri="{FF2B5EF4-FFF2-40B4-BE49-F238E27FC236}">
                <a16:creationId xmlns:a16="http://schemas.microsoft.com/office/drawing/2014/main" id="{AADDDC62-CC61-DA83-224B-FD288436C50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66153" y="5301081"/>
            <a:ext cx="2473233" cy="1462630"/>
          </a:xfrm>
          <a:prstGeom prst="rect">
            <a:avLst/>
          </a:prstGeom>
        </p:spPr>
      </p:pic>
      <p:pic>
        <p:nvPicPr>
          <p:cNvPr id="13" name="Picture 12">
            <a:extLst>
              <a:ext uri="{FF2B5EF4-FFF2-40B4-BE49-F238E27FC236}">
                <a16:creationId xmlns:a16="http://schemas.microsoft.com/office/drawing/2014/main" id="{8FDCE373-6754-5150-81E1-7778AA6EA8C6}"/>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8995409" y="5096494"/>
            <a:ext cx="1870966" cy="1873402"/>
          </a:xfrm>
          <a:prstGeom prst="rect">
            <a:avLst/>
          </a:prstGeom>
        </p:spPr>
      </p:pic>
    </p:spTree>
    <p:extLst>
      <p:ext uri="{BB962C8B-B14F-4D97-AF65-F5344CB8AC3E}">
        <p14:creationId xmlns:p14="http://schemas.microsoft.com/office/powerpoint/2010/main" val="32166679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Продаја непосредном погодбом може се извршити искључиво ако је такав начин продаје претходно одобрен од стране одбора поверилаца и уз прибављање претходне сагласности разлучног, односно заложног повериоца, ако:</a:t>
            </a:r>
            <a:endParaRPr lang="en-GB" dirty="0"/>
          </a:p>
          <a:p>
            <a:pPr marL="514350" lvl="0" indent="-514350" algn="just">
              <a:buFont typeface="+mj-lt"/>
              <a:buAutoNum type="arabicPeriod"/>
            </a:pPr>
            <a:r>
              <a:rPr lang="sr-Cyrl-RS" dirty="0"/>
              <a:t>је имовина која се продаје непосредном погодбом предмет разлучног, односно заложног права;</a:t>
            </a:r>
            <a:endParaRPr lang="en-GB" dirty="0"/>
          </a:p>
          <a:p>
            <a:pPr marL="514350" lvl="0" indent="-514350" algn="just">
              <a:buFont typeface="+mj-lt"/>
              <a:buAutoNum type="arabicPeriod"/>
            </a:pPr>
            <a:r>
              <a:rPr lang="sr-Cyrl-RS" dirty="0"/>
              <a:t>предложена купопродајна цена, односно њен део у односу на који постоји право првенственог намирења тог повериоца, не покрива износ његовог обезбеђеног потраживања;</a:t>
            </a:r>
            <a:endParaRPr lang="en-GB" dirty="0"/>
          </a:p>
          <a:p>
            <a:pPr marL="514350" lvl="0" indent="-514350" algn="just">
              <a:buFont typeface="+mj-lt"/>
              <a:buAutoNum type="arabicPeriod"/>
            </a:pPr>
            <a:r>
              <a:rPr lang="sr-Cyrl-RS" dirty="0"/>
              <a:t>претходно није покушана продаја јавним надметањем или јавним прикупљањем понуда.</a:t>
            </a: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6500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13682"/>
          </a:xfrm>
        </p:spPr>
        <p:txBody>
          <a:bodyPr>
            <a:normAutofit/>
          </a:bodyPr>
          <a:lstStyle/>
          <a:p>
            <a:pPr algn="just">
              <a:buFont typeface="Wingdings" panose="05000000000000000000" pitchFamily="2" charset="2"/>
              <a:buChar char="Ø"/>
            </a:pPr>
            <a:r>
              <a:rPr lang="sr-Cyrl-RS" dirty="0" smtClean="0"/>
              <a:t>Стечајни </a:t>
            </a:r>
            <a:r>
              <a:rPr lang="sr-Cyrl-RS" dirty="0"/>
              <a:t>управник је дужан да стечајном судији, одбору поверилаца, разлучним, односно заложним повериоцима који имају обезбеђено потраживање на имовини која се продаје и свим оним лицима која су исказала интерес за ту имовину, без обзира по ком основу, достави обавештење о намери, плану продаје, начину уновчења, методу продаје и роковима продаје</a:t>
            </a:r>
            <a:r>
              <a:rPr lang="sr-Cyrl-RS" dirty="0" smtClean="0"/>
              <a:t>.</a:t>
            </a:r>
          </a:p>
          <a:p>
            <a:pPr algn="just">
              <a:buFont typeface="Wingdings" panose="05000000000000000000" pitchFamily="2" charset="2"/>
              <a:buChar char="Ø"/>
            </a:pPr>
            <a:r>
              <a:rPr lang="sr-Cyrl-RS" dirty="0" smtClean="0"/>
              <a:t>Наведено обавештење стечајни управник је дужан да достави и овлашћеној организацији.</a:t>
            </a:r>
          </a:p>
          <a:p>
            <a:pPr algn="just">
              <a:buFont typeface="Wingdings" panose="05000000000000000000" pitchFamily="2" charset="2"/>
              <a:buChar char="Ø"/>
            </a:pPr>
            <a:r>
              <a:rPr lang="sr-Cyrl-RS" dirty="0"/>
              <a:t>Стечајни управник је дужан да обавештење достави најкасније 15 дана пре дана објављивања огласа о продаји, односно 15 дана пре дана одржавања продаје непосредном погодбом.</a:t>
            </a:r>
            <a:endParaRPr lang="en-GB" dirty="0"/>
          </a:p>
          <a:p>
            <a:pPr algn="just">
              <a:buFont typeface="Wingdings" panose="05000000000000000000" pitchFamily="2" charset="2"/>
              <a:buChar char="Ø"/>
            </a:pP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9401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a:t>У случају продаје непосредном погодбом, обавештење мора да садржи:</a:t>
            </a:r>
            <a:endParaRPr lang="en-GB" dirty="0"/>
          </a:p>
          <a:p>
            <a:pPr marL="514350" lvl="0" indent="-514350">
              <a:buFont typeface="+mj-lt"/>
              <a:buAutoNum type="arabicPeriod"/>
            </a:pPr>
            <a:endParaRPr lang="sr-Cyrl-RS" dirty="0" smtClean="0"/>
          </a:p>
          <a:p>
            <a:pPr marL="514350" lvl="0" indent="-514350">
              <a:buFont typeface="+mj-lt"/>
              <a:buAutoNum type="arabicPeriod"/>
            </a:pPr>
            <a:r>
              <a:rPr lang="sr-Cyrl-RS" dirty="0" smtClean="0"/>
              <a:t>место </a:t>
            </a:r>
            <a:r>
              <a:rPr lang="sr-Cyrl-RS" dirty="0"/>
              <a:t>и адресу на којој се имовина налази;</a:t>
            </a:r>
            <a:endParaRPr lang="en-GB" dirty="0"/>
          </a:p>
          <a:p>
            <a:pPr marL="514350" lvl="0" indent="-514350">
              <a:buFont typeface="+mj-lt"/>
              <a:buAutoNum type="arabicPeriod"/>
            </a:pPr>
            <a:r>
              <a:rPr lang="sr-Cyrl-RS" dirty="0"/>
              <a:t>детаљан опис имовине и њене функције;</a:t>
            </a:r>
            <a:endParaRPr lang="en-GB" dirty="0"/>
          </a:p>
          <a:p>
            <a:pPr marL="514350" lvl="0" indent="-514350">
              <a:buFont typeface="+mj-lt"/>
              <a:buAutoNum type="arabicPeriod"/>
            </a:pPr>
            <a:r>
              <a:rPr lang="sr-Cyrl-RS" dirty="0"/>
              <a:t>процену вредности имовине;</a:t>
            </a:r>
            <a:endParaRPr lang="en-GB" dirty="0"/>
          </a:p>
          <a:p>
            <a:pPr marL="514350" lvl="0" indent="-514350">
              <a:buFont typeface="+mj-lt"/>
              <a:buAutoNum type="arabicPeriod"/>
            </a:pPr>
            <a:r>
              <a:rPr lang="sr-Cyrl-RS" dirty="0"/>
              <a:t>податке о купцу који се предлаже;</a:t>
            </a:r>
            <a:endParaRPr lang="en-GB" dirty="0"/>
          </a:p>
          <a:p>
            <a:pPr marL="514350" lvl="0" indent="-514350">
              <a:buFont typeface="+mj-lt"/>
              <a:buAutoNum type="arabicPeriod"/>
            </a:pPr>
            <a:r>
              <a:rPr lang="sr-Cyrl-RS" dirty="0"/>
              <a:t>све услове продаје која се предлаже, укључивши и цену и начин плаћања.</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4752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endParaRPr lang="sr-Cyrl-RS" dirty="0" smtClean="0"/>
          </a:p>
          <a:p>
            <a:pPr algn="just">
              <a:buFont typeface="Wingdings" panose="05000000000000000000" pitchFamily="2" charset="2"/>
              <a:buChar char="Ø"/>
            </a:pPr>
            <a:r>
              <a:rPr lang="sr-Cyrl-RS" dirty="0" smtClean="0"/>
              <a:t>Када </a:t>
            </a:r>
            <a:r>
              <a:rPr lang="sr-Cyrl-RS" dirty="0"/>
              <a:t>је имовина која је обухваћена продајом предмет обезбеђења потраживања једног или више разлучних и заложних поверилаца, разлучни и заложни поверилац може у року од 5 дана од дана пријема обавештења о предложеној продаји да поднесе примедбу на предложену продају, укључујући и предлог повољнијег начина уновчења, односно метода продаје имовине.</a:t>
            </a: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8595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endParaRPr lang="sr-Cyrl-RS" dirty="0" smtClean="0"/>
          </a:p>
          <a:p>
            <a:pPr algn="just">
              <a:buFont typeface="Wingdings" panose="05000000000000000000" pitchFamily="2" charset="2"/>
              <a:buChar char="Ø"/>
            </a:pPr>
            <a:r>
              <a:rPr lang="sr-Cyrl-RS" dirty="0" smtClean="0"/>
              <a:t>Одбор </a:t>
            </a:r>
            <a:r>
              <a:rPr lang="sr-Cyrl-RS" dirty="0"/>
              <a:t>поверилаца, повериоци и друга заинтересована лица, осим разлучног, односно обезбеђеног повериоца из става 7. члана 133, могу у року од 5 дана од дана пријема обавештења о предложеној продаји поднети примедбу на предложену продају из разлога непоштовања одредаба овог закона или Националних стандарда о управљању стечајном масом у припреми или спровођењу продаје.</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2874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just">
              <a:buNone/>
            </a:pPr>
            <a:endParaRPr lang="sr-Cyrl-RS" dirty="0" smtClean="0"/>
          </a:p>
          <a:p>
            <a:pPr algn="just">
              <a:buFont typeface="Wingdings" panose="05000000000000000000" pitchFamily="2" charset="2"/>
              <a:buChar char="Ø"/>
            </a:pPr>
            <a:r>
              <a:rPr lang="sr-Cyrl-RS" dirty="0"/>
              <a:t>О примедбама из става 7. и 8. члана 133. одлучује стечајни судија закључком у року од 8 дана, а продаје се не може спровести пре доношења одлуке суда.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1992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endParaRPr lang="sr-Cyrl-RS" dirty="0" smtClean="0"/>
          </a:p>
          <a:p>
            <a:pPr algn="just">
              <a:buFont typeface="Wingdings" panose="05000000000000000000" pitchFamily="2" charset="2"/>
              <a:buChar char="Ø"/>
            </a:pPr>
            <a:r>
              <a:rPr lang="sr-Cyrl-RS" dirty="0" smtClean="0"/>
              <a:t>После </a:t>
            </a:r>
            <a:r>
              <a:rPr lang="sr-Cyrl-RS" dirty="0"/>
              <a:t>извршене продаје стечајни управник је дужан да о извршеној продаји, условима и цени обавести стечајног судију и одбор поверилаца, као и разлучног, односно заложног повериоца који има </a:t>
            </a:r>
            <a:r>
              <a:rPr lang="sr-Cyrl-RS" dirty="0"/>
              <a:t>разлучно</a:t>
            </a:r>
            <a:r>
              <a:rPr lang="sr-Cyrl-RS" dirty="0"/>
              <a:t>, односно заложно право на имовини која је обухваћена продајом, у року од 10 дана од дана извршене продаје.</a:t>
            </a:r>
            <a:endParaRPr lang="en-GB" dirty="0"/>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0423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20000"/>
          </a:bodyPr>
          <a:lstStyle/>
          <a:p>
            <a:pPr algn="just">
              <a:buFont typeface="Wingdings" panose="05000000000000000000" pitchFamily="2" charset="2"/>
              <a:buChar char="Ø"/>
            </a:pPr>
            <a:r>
              <a:rPr lang="sr-Cyrl-RS" dirty="0"/>
              <a:t>Стечајни судија ће решењем констатовати:</a:t>
            </a:r>
            <a:endParaRPr lang="en-GB" dirty="0"/>
          </a:p>
          <a:p>
            <a:pPr marL="0" indent="0" algn="just">
              <a:buNone/>
            </a:pPr>
            <a:r>
              <a:rPr lang="sr-Cyrl-RS" dirty="0"/>
              <a:t>1 )  да је продаја извршена;</a:t>
            </a:r>
            <a:endParaRPr lang="en-GB" dirty="0"/>
          </a:p>
          <a:p>
            <a:pPr marL="0" indent="0" algn="just">
              <a:buNone/>
            </a:pPr>
            <a:r>
              <a:rPr lang="sr-Cyrl-RS" dirty="0"/>
              <a:t>2)  наложити одговарајућем регистру упис права својине;</a:t>
            </a:r>
            <a:endParaRPr lang="en-GB" dirty="0"/>
          </a:p>
          <a:p>
            <a:pPr marL="0" indent="0" algn="just">
              <a:buNone/>
            </a:pPr>
            <a:r>
              <a:rPr lang="sr-Cyrl-RS" dirty="0" smtClean="0"/>
              <a:t>3</a:t>
            </a:r>
            <a:r>
              <a:rPr lang="sr-Cyrl-RS" dirty="0"/>
              <a:t>) брисање терета насталих пре извршене продаје, односно упис других права стечених продајом.</a:t>
            </a:r>
            <a:endParaRPr lang="en-GB" dirty="0"/>
          </a:p>
          <a:p>
            <a:pPr algn="just">
              <a:buFont typeface="Wingdings" panose="05000000000000000000" pitchFamily="2" charset="2"/>
              <a:buChar char="Ø"/>
            </a:pPr>
            <a:r>
              <a:rPr lang="sr-Cyrl-RS" dirty="0"/>
              <a:t>Наведено решење са доказом о уплати цене је основ за стицање и упис права својине купца, без обзира на раније уписе и без терета, као и без икаквих обавеза насталих пре извршене купопродаје, укључујући и пореске обавезе и обавезе према привредним субјектима </a:t>
            </a:r>
            <a:r>
              <a:rPr lang="sr-Cyrl-RS" dirty="0"/>
              <a:t>пружаоцима</a:t>
            </a:r>
            <a:r>
              <a:rPr lang="sr-Cyrl-RS" dirty="0"/>
              <a:t> услуга од општег интереса које се односе на купљену имовину.</a:t>
            </a:r>
            <a:endParaRPr lang="en-GB" dirty="0"/>
          </a:p>
          <a:p>
            <a:pPr algn="just">
              <a:buFont typeface="Wingdings" panose="05000000000000000000" pitchFamily="2" charset="2"/>
              <a:buChar char="Ø"/>
            </a:pPr>
            <a:r>
              <a:rPr lang="sr-Cyrl-RS" dirty="0"/>
              <a:t>Решење се објављује на огласној и електронској табли суда и доставља разлучном, односно заложном повериоцу који има </a:t>
            </a:r>
            <a:r>
              <a:rPr lang="sr-Cyrl-RS" dirty="0"/>
              <a:t>разлучно</a:t>
            </a:r>
            <a:r>
              <a:rPr lang="sr-Cyrl-RS" dirty="0"/>
              <a:t>, односно заложно право на имовини која је обухваћена продајом и на њега жалбу могу поднети сва заинтересована лица.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7700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Драгоцени метали, минерали, хартије од вредности и друге ствари које имају берзанску односно тржишну цену, продају се по тој цени на одговарајућој берзи или тржишту. </a:t>
            </a:r>
            <a:endParaRPr lang="en-GB" dirty="0"/>
          </a:p>
          <a:p>
            <a:pPr algn="just">
              <a:buFont typeface="Wingdings" panose="05000000000000000000" pitchFamily="2" charset="2"/>
              <a:buChar char="Ø"/>
            </a:pPr>
            <a:r>
              <a:rPr lang="sr-Cyrl-RS" dirty="0"/>
              <a:t>Ако драгоцени метали, минерали, хартије од вредности и друге сличне ствари које се уобичајено продају на берзи или имају тржишну цену, у време продаје </a:t>
            </a:r>
            <a:r>
              <a:rPr lang="sr-Cyrl-RS" dirty="0" smtClean="0"/>
              <a:t>немају </a:t>
            </a:r>
            <a:r>
              <a:rPr lang="sr-Cyrl-RS" dirty="0"/>
              <a:t>берзанску односно тржишну цену, продају се непосредном погодбом уз сагласност одбора поверилаца.</a:t>
            </a:r>
            <a:endParaRPr lang="en-GB" dirty="0"/>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388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258617"/>
            <a:ext cx="10622279" cy="977891"/>
          </a:xfrm>
        </p:spPr>
        <p:txBody>
          <a:bodyPr>
            <a:noAutofit/>
          </a:bodyPr>
          <a:lstStyle/>
          <a:p>
            <a:r>
              <a:rPr lang="sr-Cyrl-RS" sz="2800" b="1" dirty="0" smtClean="0"/>
              <a:t/>
            </a:r>
            <a:br>
              <a:rPr lang="sr-Cyrl-RS" sz="2800" b="1" dirty="0" smtClean="0"/>
            </a:br>
            <a:r>
              <a:rPr lang="sr-Cyrl-RS" sz="2800" b="1" dirty="0"/>
              <a:t>ПРАВО ПРЕЧЕ КУПОВИНЕ РАЗЛУЧНОГ, ОДНОСНО ЗАЛОЖНОГ ПОВЕРИОЦА У СЛУЧАЈУ ПРОДАЈЕ НЕПОСРЕДНОМ ПОГОДБОМ </a:t>
            </a:r>
            <a:r>
              <a:rPr lang="en-GB" sz="2800" b="1" dirty="0"/>
              <a:t/>
            </a:r>
            <a:br>
              <a:rPr lang="en-GB" sz="2800" b="1" dirty="0"/>
            </a:br>
            <a:endParaRPr lang="en-US" sz="28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marL="0" indent="0" algn="just">
              <a:buNone/>
            </a:pPr>
            <a:r>
              <a:rPr lang="sr-Cyrl-RS" b="1" dirty="0"/>
              <a:t>Члан 136 г</a:t>
            </a:r>
            <a:endParaRPr lang="en-GB" b="1" dirty="0"/>
          </a:p>
          <a:p>
            <a:pPr algn="just">
              <a:buFont typeface="Wingdings" panose="05000000000000000000" pitchFamily="2" charset="2"/>
              <a:buChar char="Ø"/>
            </a:pPr>
            <a:r>
              <a:rPr lang="sr-Cyrl-RS" dirty="0" smtClean="0"/>
              <a:t>Када </a:t>
            </a:r>
            <a:r>
              <a:rPr lang="sr-Cyrl-RS" dirty="0"/>
              <a:t>је имовина која је предмет продаје непосредном погодбом предмет разлучног, односно заложног права, разлучни, односно заложни поверилац може, у року од 5 дана од дана пријема обавештења из члана 133. став 6. овог закона, да обавести суд и стечајног управника да прихвата да купи предмет продаје под истим (или за стечајног дужника повољнијим) условима из обавештења (право прече куповине), при чему је дужан и да наведе да ли ће се користити правом из члана 136. б) овог закона, да своје обезбеђено потраживање пребије са износом купопродајне  цене.</a:t>
            </a:r>
            <a:endParaRPr lang="en-GB" dirty="0"/>
          </a:p>
          <a:p>
            <a:pPr algn="just">
              <a:buFont typeface="Wingdings" panose="05000000000000000000" pitchFamily="2" charset="2"/>
              <a:buChar char="Ø"/>
            </a:pPr>
            <a:r>
              <a:rPr lang="sr-Cyrl-RS" dirty="0"/>
              <a:t>Право прече куповине из става 1. овог члана разлучни, односно заложни поверилац може вршити и преко лица које је са њим повезано у смислу закона којима се уређују привредна друштва, уз достављање доказа да се ради о повезаном лицу.</a:t>
            </a:r>
            <a:endParaRPr lang="en-GB" dirty="0"/>
          </a:p>
          <a:p>
            <a:pPr algn="just">
              <a:buFont typeface="Wingdings" panose="05000000000000000000" pitchFamily="2" charset="2"/>
              <a:buChar char="Ø"/>
            </a:pPr>
            <a:r>
              <a:rPr lang="sr-Cyrl-RS" dirty="0"/>
              <a:t>У случају да је разлучни, односно заложни поверилац уложио примедбу на предложену продају у складу са чланом 133. став 7. овог закона, рок за вршење права прече куповине из става 1. овог члана почиње да тече од дана достављања одлуке суда по тој примедби разлучном, односно заложном повериоцу, а продаја се не може спровести пре истека тог рока.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1223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lvl="0" algn="just">
              <a:buFont typeface="Wingdings" panose="05000000000000000000" pitchFamily="2" charset="2"/>
              <a:buChar char="Ø"/>
            </a:pPr>
            <a:r>
              <a:rPr lang="sr-Cyrl-RS" dirty="0"/>
              <a:t>Закон о стечају („Службени гласник РС“, бр. 104 од 16.12.2009. године, 99 од 27.12.2011. године – др. Закон, 71 од 25.07.2012. године – УС, 83 од 05.08.2014. године, 113 од 17.12.2017. године, 44 од 08.06.2018. године, 95 од 08.12.2012. године)</a:t>
            </a:r>
            <a:endParaRPr lang="en-GB" dirty="0"/>
          </a:p>
          <a:p>
            <a:pPr lvl="0" algn="just">
              <a:buFont typeface="Wingdings" panose="05000000000000000000" pitchFamily="2" charset="2"/>
              <a:buChar char="Ø"/>
            </a:pPr>
            <a:r>
              <a:rPr lang="sr-Cyrl-RS" dirty="0"/>
              <a:t>Правилник о утврђивању националних стандарда за управљање стечајном масом („Службени гласник РС“, бр. 62/2018)</a:t>
            </a:r>
            <a:endParaRPr lang="en-GB" dirty="0"/>
          </a:p>
          <a:p>
            <a:pPr marL="0" indent="0" algn="just">
              <a:buNone/>
            </a:pP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8084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7725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Autofit/>
          </a:bodyPr>
          <a:lstStyle/>
          <a:p>
            <a:r>
              <a:rPr lang="sr-Cyrl-RS" sz="2000" b="1" dirty="0" smtClean="0"/>
              <a:t/>
            </a:r>
            <a:br>
              <a:rPr lang="sr-Cyrl-RS" sz="2000" b="1" dirty="0" smtClean="0"/>
            </a:br>
            <a:r>
              <a:rPr lang="sr-Cyrl-RS" sz="2000" b="1" dirty="0"/>
              <a:t/>
            </a:r>
            <a:br>
              <a:rPr lang="sr-Cyrl-RS" sz="2000" b="1" dirty="0"/>
            </a:br>
            <a:r>
              <a:rPr lang="sr-Cyrl-RS" sz="2800" b="1" dirty="0" smtClean="0"/>
              <a:t>НАЦИОНАЛНИ </a:t>
            </a:r>
            <a:r>
              <a:rPr lang="sr-Cyrl-RS" sz="2800" b="1" dirty="0"/>
              <a:t>СТАНДАРД БРОЈ. 5 </a:t>
            </a:r>
            <a:r>
              <a:rPr lang="en-GB" sz="2800" b="1" dirty="0"/>
              <a:t/>
            </a:r>
            <a:br>
              <a:rPr lang="en-GB" sz="2800" b="1" dirty="0"/>
            </a:br>
            <a:r>
              <a:rPr lang="sr-Cyrl-RS" sz="2800" b="1" dirty="0" smtClean="0"/>
              <a:t>АКТИВНОСТИ </a:t>
            </a:r>
            <a:r>
              <a:rPr lang="sr-Cyrl-RS" sz="2800" b="1" dirty="0"/>
              <a:t>КОЈЕ ПРЕТХОДЕ ПРОДАЈИ НЕЗАВИСНО ОД </a:t>
            </a:r>
            <a:r>
              <a:rPr lang="sr-Cyrl-RS" sz="2800" b="1" dirty="0" smtClean="0"/>
              <a:t>НАЧИНА УНОВЧЕЊА </a:t>
            </a:r>
            <a:r>
              <a:rPr lang="sr-Cyrl-RS" sz="2800" b="1" dirty="0"/>
              <a:t>И МЕТОДА ПРОДАЈЕ</a:t>
            </a:r>
            <a:r>
              <a:rPr lang="en-GB" sz="2800" b="1" dirty="0"/>
              <a:t/>
            </a:r>
            <a:br>
              <a:rPr lang="en-GB" sz="2800" b="1" dirty="0"/>
            </a:br>
            <a:r>
              <a:rPr lang="en-US" sz="2000" b="1" dirty="0"/>
              <a:t/>
            </a:r>
            <a:br>
              <a:rPr lang="en-US" sz="2000" b="1" dirty="0"/>
            </a:br>
            <a:endParaRPr lang="en-US" sz="20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marL="0" indent="0" algn="just">
              <a:buNone/>
            </a:pPr>
            <a:r>
              <a:rPr lang="sr-Cyrl-RS" dirty="0"/>
              <a:t>1. Стечајни управник преко овлашћеног стручног лица (проценитеља) врши процену вредности непокретне имовине, као и покретне имовине стечајног дужника веће вредности коју чини опрема, залихе, удели или акције у другим правним лицима, уметничка дела, хартије од вредности и друге покретне ствари веће вредности. </a:t>
            </a:r>
            <a:endParaRPr lang="en-GB" dirty="0"/>
          </a:p>
          <a:p>
            <a:pPr marL="0" indent="0" algn="just">
              <a:buNone/>
            </a:pPr>
            <a:r>
              <a:rPr lang="sr-Cyrl-RS" dirty="0"/>
              <a:t>2. Процену преостале имовине стечајног дужника може вршити стечајни управник. </a:t>
            </a:r>
            <a:endParaRPr lang="en-GB" dirty="0"/>
          </a:p>
          <a:p>
            <a:pPr marL="0" indent="0" algn="just">
              <a:buNone/>
            </a:pPr>
            <a:r>
              <a:rPr lang="sr-Cyrl-RS" dirty="0"/>
              <a:t>3. Процена вредности имовине, односно стечајног дужника као правног лица у поступку продаје може се разликовати од процене вредности имовине која је утврђена приликом пописа за потребе израде извештаја о економско-финансијском положају стечајног дужника.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28180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a:bodyPr>
          <a:lstStyle/>
          <a:p>
            <a:pPr algn="just">
              <a:buFont typeface="Wingdings" panose="05000000000000000000" pitchFamily="2" charset="2"/>
              <a:buChar char="Ø"/>
            </a:pPr>
            <a:r>
              <a:rPr lang="sr-Cyrl-RS" dirty="0"/>
              <a:t>Процена се врши у складу са Међународним стандардима финансијског извештавања</a:t>
            </a:r>
            <a:r>
              <a:rPr lang="sr-Cyrl-RS" dirty="0" smtClean="0"/>
              <a:t>.</a:t>
            </a:r>
          </a:p>
          <a:p>
            <a:pPr algn="just">
              <a:buFont typeface="Wingdings" panose="05000000000000000000" pitchFamily="2" charset="2"/>
              <a:buChar char="Ø"/>
            </a:pPr>
            <a:r>
              <a:rPr lang="sr-Cyrl-RS" dirty="0" smtClean="0"/>
              <a:t>У случају да предложи продају целокупне имовине стечајног дужника, имовинске целине или стечајног дужника као правног лица, ради избора овлашћеног стручног лица (проценитеља) за вршење процене вредности имовине или стечајног дужника као правног лица и процене целисходности таквог начина уновчења, стечајни управник објављује оглас на интернет страни Агенције за лиценцирање стечајних управника, којим позива стручна лица да доставе понуде за вршење процене.</a:t>
            </a:r>
          </a:p>
          <a:p>
            <a:pPr algn="just">
              <a:buFont typeface="Wingdings" panose="05000000000000000000" pitchFamily="2" charset="2"/>
              <a:buChar char="Ø"/>
            </a:pPr>
            <a:r>
              <a:rPr lang="sr-Cyrl-RS" dirty="0" smtClean="0"/>
              <a:t>Оглас се објављује најмање 8 дана пре истека рока за доставу понуда.</a:t>
            </a:r>
          </a:p>
          <a:p>
            <a:pPr algn="just">
              <a:buFont typeface="Wingdings" panose="05000000000000000000" pitchFamily="2" charset="2"/>
              <a:buChar char="Ø"/>
            </a:pPr>
            <a:endParaRPr lang="sr-Cyrl-RS" dirty="0" smtClean="0"/>
          </a:p>
          <a:p>
            <a:pPr algn="just">
              <a:buFont typeface="Wingdings" panose="05000000000000000000" pitchFamily="2" charset="2"/>
              <a:buChar char="Ø"/>
            </a:pPr>
            <a:endParaRPr lang="en-US" dirty="0"/>
          </a:p>
          <a:p>
            <a:pPr algn="just">
              <a:buFont typeface="Wingdings" panose="05000000000000000000" pitchFamily="2" charset="2"/>
              <a:buChar char="Ø"/>
            </a:pP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2685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algn="just">
              <a:buFont typeface="Wingdings" panose="05000000000000000000" pitchFamily="2" charset="2"/>
              <a:buChar char="Ø"/>
            </a:pPr>
            <a:r>
              <a:rPr lang="sr-Cyrl-RS" dirty="0" smtClean="0"/>
              <a:t>Када је имовина која је обухваћена продајом целокупне имовине стечајног дужника, имовинске целине или стечајног дужника као правног лица предмет обезбеђења потраживања једног или више разлучних и заложних поверилаца, листу свих достављених понуда стечајни управник доставља одбору поверилаца који у року од 8 дана од дана достављања одлучује о избору најбољег понуђача узимајући осим финансијске понуде у обзир и стручност, референце и друге елементе понуде који су од значаја за вршење конкретне процене.</a:t>
            </a:r>
          </a:p>
          <a:p>
            <a:pPr algn="just">
              <a:buFont typeface="Wingdings" panose="05000000000000000000" pitchFamily="2" charset="2"/>
              <a:buChar char="Ø"/>
            </a:pPr>
            <a:r>
              <a:rPr lang="sr-Cyrl-RS" dirty="0" smtClean="0"/>
              <a:t>Одбор </a:t>
            </a:r>
            <a:r>
              <a:rPr lang="sr-Cyrl-RS" dirty="0"/>
              <a:t>поверилаца врши избор најбољег понуђача искључиво са листе достављених понуда и не може позивати друге понуђаче да доставе понуде, нити налагати стечајном управнику да понови објављивање огласа. </a:t>
            </a:r>
            <a:endParaRPr lang="en-GB" dirty="0"/>
          </a:p>
          <a:p>
            <a:pPr algn="just">
              <a:buFont typeface="Wingdings" panose="05000000000000000000" pitchFamily="2" charset="2"/>
              <a:buChar char="Ø"/>
            </a:pPr>
            <a:r>
              <a:rPr lang="sr-Cyrl-RS" dirty="0"/>
              <a:t>У случају да одбор поверилаца не донесе одлуку у року од 8 дана од дана достављања, избор понуђача врши стечајни управник, применом истих критеријума.</a:t>
            </a: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5780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Процену целисходности стечајни управник доставља суду и сваком разлучном, односно заложном повериоцу у писаном облику, а члановима одбора поверилаца електронским путем или у писаном облику, без одлагања.</a:t>
            </a:r>
            <a:endParaRPr lang="en-GB" dirty="0"/>
          </a:p>
          <a:p>
            <a:pPr algn="just">
              <a:buFont typeface="Wingdings" panose="05000000000000000000" pitchFamily="2" charset="2"/>
              <a:buChar char="Ø"/>
            </a:pPr>
            <a:r>
              <a:rPr lang="sr-Cyrl-RS" dirty="0"/>
              <a:t>Стечајни управник ће приступити продаји целокупне имовине, имовинске целине и стечајног дужника као правног лица након истека рока од 15 дана за улагање примедбе од стране одбора поверилаца, разлучног, односно заложног повериоца на достављену процену целисходности, односно након пријема одлуке стечајног судије по примедби, уколико је примедба уложена. </a:t>
            </a:r>
            <a:endParaRPr lang="en-GB" dirty="0"/>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5393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77500" lnSpcReduction="20000"/>
          </a:bodyPr>
          <a:lstStyle/>
          <a:p>
            <a:pPr algn="just">
              <a:buFont typeface="Wingdings" panose="05000000000000000000" pitchFamily="2" charset="2"/>
              <a:buChar char="Ø"/>
            </a:pPr>
            <a:r>
              <a:rPr lang="sr-Cyrl-RS" dirty="0"/>
              <a:t>За потребе продаје стечајни управник израђује продајну документацију која садржи све информације о предмету продаје, укључујући и опис и техничке карактеристике предмета продаје, нацрт купопродајног уговора, нацрт банкарске гаранције и уговор о чувању поверљивих података.  </a:t>
            </a:r>
            <a:endParaRPr lang="en-GB" dirty="0"/>
          </a:p>
          <a:p>
            <a:pPr algn="just">
              <a:buFont typeface="Wingdings" panose="05000000000000000000" pitchFamily="2" charset="2"/>
              <a:buChar char="Ø"/>
            </a:pPr>
            <a:r>
              <a:rPr lang="sr-Cyrl-RS" dirty="0"/>
              <a:t>Продајна документација садржи обавештење потенцијалним купцима да се имовина купује у виђеном стању.</a:t>
            </a:r>
            <a:endParaRPr lang="en-GB" dirty="0"/>
          </a:p>
          <a:p>
            <a:pPr algn="just">
              <a:buFont typeface="Wingdings" panose="05000000000000000000" pitchFamily="2" charset="2"/>
              <a:buChar char="Ø"/>
            </a:pPr>
            <a:r>
              <a:rPr lang="sr-Cyrl-RS" dirty="0"/>
              <a:t>Стечајни управник свим потенцијалним купцима пружа једнак приступ свим информацијама везаним за имовину стечајног дужника, као и једнак приступ имовини стечајног дужника која је предмет продаје. </a:t>
            </a:r>
            <a:endParaRPr lang="en-GB" dirty="0"/>
          </a:p>
          <a:p>
            <a:pPr algn="just">
              <a:buFont typeface="Wingdings" panose="05000000000000000000" pitchFamily="2" charset="2"/>
              <a:buChar char="Ø"/>
            </a:pPr>
            <a:r>
              <a:rPr lang="sr-Cyrl-RS" dirty="0"/>
              <a:t>Стечајни управник обавештава потенцијалног купца о свим недостацима на имовини која је предмет продаје који су му познати у тренутку продаје.</a:t>
            </a:r>
            <a:endParaRPr lang="en-GB" dirty="0"/>
          </a:p>
          <a:p>
            <a:pPr algn="just">
              <a:buFont typeface="Wingdings" panose="05000000000000000000" pitchFamily="2" charset="2"/>
              <a:buChar char="Ø"/>
            </a:pPr>
            <a:r>
              <a:rPr lang="sr-Cyrl-RS" dirty="0"/>
              <a:t>Стечајни управник продају имовине стечајног дужника, односно стечајног дужника као правног лица оглашава у складу са Законом. </a:t>
            </a:r>
            <a:endParaRPr lang="en-GB" dirty="0"/>
          </a:p>
          <a:p>
            <a:pPr algn="just">
              <a:buFont typeface="Wingdings" panose="05000000000000000000" pitchFamily="2" charset="2"/>
              <a:buChar char="Ø"/>
            </a:pPr>
            <a:r>
              <a:rPr lang="sr-Cyrl-RS" dirty="0"/>
              <a:t>Стечајни управник предузима све потребне радње у циљу оглашавања продаје на начин који ће обезбедити да се о планираној продаји обавести што је могуће већи број заинтересованих купаца. </a:t>
            </a:r>
            <a:endParaRPr lang="en-GB"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979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fontScale="90000"/>
          </a:bodyPr>
          <a:lstStyle/>
          <a:p>
            <a:r>
              <a:rPr lang="sr-Cyrl-RS" sz="3200" b="1" dirty="0" smtClean="0"/>
              <a:t>НАЦИОНАЛНИ СТАНДАРД БР. 5.</a:t>
            </a:r>
            <a:r>
              <a:rPr lang="sr-Latn-RS" sz="3200" b="1" dirty="0" smtClean="0"/>
              <a:t/>
            </a:r>
            <a:br>
              <a:rPr lang="sr-Latn-RS" sz="3200" b="1" dirty="0" smtClean="0"/>
            </a:br>
            <a:r>
              <a:rPr lang="sr-Cyrl-RS" sz="3200" b="1" dirty="0" smtClean="0"/>
              <a:t>ПРОДАЈА </a:t>
            </a:r>
            <a:r>
              <a:rPr lang="sr-Cyrl-RS" sz="3200" b="1" dirty="0"/>
              <a:t>ИМОВИНЕ НЕПОСРЕДНОМ ПОГОДБОМ</a:t>
            </a:r>
            <a:endParaRPr lang="en-US" sz="3200" b="1"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r>
              <a:rPr lang="sr-Cyrl-RS" dirty="0"/>
              <a:t>Продаја непосредном погодбом подразумева продају познатом купцу по унапред познатој цени.</a:t>
            </a:r>
            <a:endParaRPr lang="en-GB" dirty="0"/>
          </a:p>
          <a:p>
            <a:pPr algn="just"/>
            <a:r>
              <a:rPr lang="sr-Cyrl-RS" dirty="0"/>
              <a:t>Продаја непосредном погодбом може се извршити искључиво ако су такав метод продаје, као и конкретна понуда достављена од стране познатог купца, одобрени од стране одбора поверилаца.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8658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92500" lnSpcReduction="10000"/>
          </a:bodyPr>
          <a:lstStyle/>
          <a:p>
            <a:pPr algn="just">
              <a:buFont typeface="Wingdings" panose="05000000000000000000" pitchFamily="2" charset="2"/>
              <a:buChar char="Ø"/>
            </a:pPr>
            <a:r>
              <a:rPr lang="sr-Cyrl-RS" dirty="0"/>
              <a:t>Продаја непосредном погодбом може се извршити искључиво уз прибављање претходне сагласности разлучног, односно заложног повериоца, ако:</a:t>
            </a:r>
            <a:endParaRPr lang="en-GB" dirty="0"/>
          </a:p>
          <a:p>
            <a:pPr marL="514350" lvl="0" indent="-514350" algn="just">
              <a:buFont typeface="+mj-lt"/>
              <a:buAutoNum type="arabicPeriod"/>
            </a:pPr>
            <a:r>
              <a:rPr lang="sr-Cyrl-RS" dirty="0"/>
              <a:t>је имовина која се продаје непосредном погодбом предмет разлучног, односно заложног права;</a:t>
            </a:r>
            <a:endParaRPr lang="en-GB" dirty="0"/>
          </a:p>
          <a:p>
            <a:pPr marL="514350" lvl="0" indent="-514350" algn="just">
              <a:buFont typeface="+mj-lt"/>
              <a:buAutoNum type="arabicPeriod"/>
            </a:pPr>
            <a:r>
              <a:rPr lang="sr-Cyrl-RS" dirty="0"/>
              <a:t>предложена купопродајна цена, односно њен део у односу на који постоји право првенственог намирења тог повериоца не покрива износ његовог обезбеђеног потраживања;</a:t>
            </a:r>
            <a:endParaRPr lang="en-GB" dirty="0"/>
          </a:p>
          <a:p>
            <a:pPr marL="514350" lvl="0" indent="-514350" algn="just">
              <a:buFont typeface="+mj-lt"/>
              <a:buAutoNum type="arabicPeriod"/>
            </a:pPr>
            <a:r>
              <a:rPr lang="sr-Cyrl-RS" dirty="0"/>
              <a:t>претходно није покушана продаја јавним надметањем или јавним прикупљањем понуда;</a:t>
            </a:r>
            <a:endParaRPr lang="en-GB" dirty="0"/>
          </a:p>
          <a:p>
            <a:pPr algn="just">
              <a:buFont typeface="Wingdings" panose="05000000000000000000" pitchFamily="2" charset="2"/>
              <a:buChar char="Ø"/>
            </a:pPr>
            <a:r>
              <a:rPr lang="sr-Cyrl-RS" dirty="0" smtClean="0"/>
              <a:t>У </a:t>
            </a:r>
            <a:r>
              <a:rPr lang="sr-Cyrl-RS" dirty="0"/>
              <a:t>случају да се одбор поверилаца, односно разлучни или заложни поверилац не изјасни у року од 15 дана од пријема захтева стечајног управника, сматраће се да одобрење, односно сагласност није дата;</a:t>
            </a:r>
            <a:endParaRPr lang="en-GB" dirty="0"/>
          </a:p>
          <a:p>
            <a:pPr mar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3446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normAutofit fontScale="85000" lnSpcReduction="20000"/>
          </a:bodyPr>
          <a:lstStyle/>
          <a:p>
            <a:pPr algn="just">
              <a:buFont typeface="Wingdings" panose="05000000000000000000" pitchFamily="2" charset="2"/>
              <a:buChar char="Ø"/>
            </a:pPr>
            <a:r>
              <a:rPr lang="sr-Cyrl-RS" dirty="0"/>
              <a:t>Обавештење о намери, плану продаје, начину уновчења, методу продаје и роковима продаје стечајни управник доставља у року од 15 дана пре дана одржавања продаје непосредном погодбом. </a:t>
            </a:r>
            <a:endParaRPr lang="en-GB" dirty="0"/>
          </a:p>
          <a:p>
            <a:pPr algn="just">
              <a:buFont typeface="Wingdings" panose="05000000000000000000" pitchFamily="2" charset="2"/>
              <a:buChar char="Ø"/>
            </a:pPr>
            <a:r>
              <a:rPr lang="sr-Cyrl-RS" dirty="0"/>
              <a:t>Уколико је имовина која се продаје предмет разлучног, односно заложног права и уколико се разлучни или заложни поверилац не изјасни у року од 5 дана од дана пријема обавештења поводом прече </a:t>
            </a:r>
            <a:r>
              <a:rPr lang="sr-Cyrl-RS" dirty="0" smtClean="0"/>
              <a:t>куповине </a:t>
            </a:r>
            <a:r>
              <a:rPr lang="sr-Cyrl-RS" dirty="0"/>
              <a:t>сматраће се да не жели да искористи то право. </a:t>
            </a:r>
            <a:endParaRPr lang="en-GB" dirty="0"/>
          </a:p>
          <a:p>
            <a:pPr algn="just">
              <a:buFont typeface="Wingdings" panose="05000000000000000000" pitchFamily="2" charset="2"/>
              <a:buChar char="Ø"/>
            </a:pPr>
            <a:r>
              <a:rPr lang="sr-Cyrl-RS" dirty="0"/>
              <a:t>У том случају стечајни управник ће, без одлагања, позвати предложеног купца на закључење купопродајног уговора.</a:t>
            </a:r>
            <a:endParaRPr lang="en-GB" dirty="0"/>
          </a:p>
          <a:p>
            <a:pPr algn="just">
              <a:buFont typeface="Wingdings" panose="05000000000000000000" pitchFamily="2" charset="2"/>
              <a:buChar char="Ø"/>
            </a:pPr>
            <a:r>
              <a:rPr lang="sr-Cyrl-RS" dirty="0"/>
              <a:t>Уколико је разлучни, односно заложни поверилац уложио примедбу на предложену продају рок за вршење права прече куповине почиње да тече од дана достављања одлуке суда по том примедби, а продаја се не може спровести пре истека тог рока.</a:t>
            </a:r>
            <a:endParaRPr lang="en-GB" dirty="0"/>
          </a:p>
          <a:p>
            <a:pPr algn="just">
              <a:buFont typeface="Wingdings" panose="05000000000000000000" pitchFamily="2" charset="2"/>
              <a:buChar char="Ø"/>
            </a:pPr>
            <a:r>
              <a:rPr lang="sr-Cyrl-RS" dirty="0" smtClean="0"/>
              <a:t>У </a:t>
            </a:r>
            <a:r>
              <a:rPr lang="sr-Cyrl-RS" dirty="0"/>
              <a:t>случају да разлучни или заложни поверилац искористи своје право прече куповине, стечајни управник ће након закључења купопродајног уговора са разлучним или заложним повериоцем као купцем, о томе обавестити предложеног купца из обавештења. </a:t>
            </a:r>
            <a:endParaRPr lang="en-GB" dirty="0"/>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50573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marL="0" indent="0" algn="ctr">
              <a:buNone/>
            </a:pPr>
            <a:endParaRPr lang="sr-Cyrl-RS" b="1" dirty="0" smtClean="0"/>
          </a:p>
          <a:p>
            <a:pPr marL="0" indent="0" algn="ctr">
              <a:buNone/>
            </a:pPr>
            <a:endParaRPr lang="sr-Cyrl-RS" b="1" dirty="0"/>
          </a:p>
          <a:p>
            <a:pPr marL="0" indent="0" algn="ctr">
              <a:buNone/>
            </a:pPr>
            <a:r>
              <a:rPr lang="sr-Cyrl-RS" b="1" dirty="0" smtClean="0"/>
              <a:t>ХВАЛА </a:t>
            </a:r>
            <a:r>
              <a:rPr lang="sr-Cyrl-RS" b="1" dirty="0"/>
              <a:t>НА ПАЖЊИ</a:t>
            </a:r>
            <a:endParaRPr lang="en-GB" dirty="0"/>
          </a:p>
          <a:p>
            <a:pPr marL="0" indent="0">
              <a:buNone/>
            </a:pPr>
            <a:endParaRPr lang="sr-Cyrl-RS" b="1" dirty="0" smtClean="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309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Стечај се у смислу овог закона спроводи банкротством или реорганизацијом. </a:t>
            </a:r>
            <a:endParaRPr lang="en-GB" dirty="0"/>
          </a:p>
          <a:p>
            <a:pPr algn="just">
              <a:buFont typeface="Wingdings" panose="05000000000000000000" pitchFamily="2" charset="2"/>
              <a:buChar char="Ø"/>
            </a:pPr>
            <a:r>
              <a:rPr lang="sr-Cyrl-RS" dirty="0"/>
              <a:t>Под банкротством се подразумева намирење поверилаца из вредности целокупне имовине стечајног дужника, односно стечајног дужника као правног лица. </a:t>
            </a:r>
            <a:endParaRPr lang="en-GB" dirty="0"/>
          </a:p>
          <a:p>
            <a:pPr algn="just">
              <a:buFont typeface="Wingdings" panose="05000000000000000000" pitchFamily="2" charset="2"/>
              <a:buChar char="Ø"/>
            </a:pPr>
            <a:r>
              <a:rPr lang="sr-Cyrl-RS" dirty="0"/>
              <a:t> Циљ стечаја јесте најповољније колективно намирење стечајних поверилаца остваривањем највеће могуће вредности стечајног дужника, односно његове имовине.</a:t>
            </a:r>
            <a:endParaRPr lang="en-GB" dirty="0"/>
          </a:p>
          <a:p>
            <a:pPr algn="just">
              <a:buFont typeface="Wingdings" panose="05000000000000000000" pitchFamily="2" charset="2"/>
              <a:buChar char="Ø"/>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80201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lgn="just">
              <a:buFont typeface="Wingdings" panose="05000000000000000000" pitchFamily="2" charset="2"/>
              <a:buChar char="Ø"/>
            </a:pPr>
            <a:r>
              <a:rPr lang="sr-Cyrl-RS" dirty="0"/>
              <a:t> Стечајни судија доноси решење о банкротству ако</a:t>
            </a:r>
            <a:r>
              <a:rPr lang="sr-Cyrl-RS" dirty="0" smtClean="0"/>
              <a:t>:</a:t>
            </a:r>
          </a:p>
          <a:p>
            <a:pPr marL="0" indent="0" algn="just">
              <a:buNone/>
            </a:pPr>
            <a:endParaRPr lang="en-GB" dirty="0"/>
          </a:p>
          <a:p>
            <a:pPr marL="514350" lvl="0" indent="-514350" algn="just">
              <a:buAutoNum type="arabicPeriod"/>
            </a:pPr>
            <a:r>
              <a:rPr lang="sr-Cyrl-RS" dirty="0" smtClean="0"/>
              <a:t>на </a:t>
            </a:r>
            <a:r>
              <a:rPr lang="sr-Cyrl-RS" dirty="0"/>
              <a:t>првом поверилачком рочишту за то гласа одговарајући број стечајних поверилаца, у складу са чланом 36. став 4. овог </a:t>
            </a:r>
            <a:r>
              <a:rPr lang="sr-Cyrl-RS" dirty="0" smtClean="0"/>
              <a:t>закона;</a:t>
            </a:r>
            <a:endParaRPr lang="sr-Cyrl-RS" dirty="0"/>
          </a:p>
          <a:p>
            <a:pPr marL="514350" lvl="0" indent="-514350" algn="just">
              <a:buAutoNum type="arabicPeriod"/>
            </a:pPr>
            <a:r>
              <a:rPr lang="sr-Cyrl-RS" dirty="0" smtClean="0"/>
              <a:t>ниједан </a:t>
            </a:r>
            <a:r>
              <a:rPr lang="sr-Cyrl-RS" dirty="0"/>
              <a:t>план реорганизације није поднет у прописаном </a:t>
            </a:r>
            <a:r>
              <a:rPr lang="sr-Cyrl-RS" dirty="0" smtClean="0"/>
              <a:t>року;</a:t>
            </a:r>
          </a:p>
          <a:p>
            <a:pPr marL="514350" lvl="0" indent="-514350" algn="just">
              <a:buAutoNum type="arabicPeriod"/>
            </a:pPr>
            <a:r>
              <a:rPr lang="sr-Cyrl-RS" dirty="0" smtClean="0"/>
              <a:t>ниједан </a:t>
            </a:r>
            <a:r>
              <a:rPr lang="sr-Cyrl-RS" dirty="0"/>
              <a:t>план реорганизације није усвојен на рочишту за разматрање плана реорганизације</a:t>
            </a:r>
            <a:r>
              <a:rPr lang="sr-Cyrl-RS" dirty="0" smtClean="0"/>
              <a:t>.</a:t>
            </a:r>
          </a:p>
          <a:p>
            <a:pPr marL="0" lvl="0" indent="0" algn="just">
              <a:buNone/>
            </a:pPr>
            <a:endParaRPr lang="sr-Cyrl-RS" dirty="0" smtClean="0"/>
          </a:p>
          <a:p>
            <a:pPr algn="just">
              <a:buFont typeface="Wingdings" panose="05000000000000000000" pitchFamily="2" charset="2"/>
              <a:buChar char="Ø"/>
            </a:pPr>
            <a:r>
              <a:rPr lang="sr-Cyrl-RS" dirty="0"/>
              <a:t>Уновчењу имовине приступа се по правноснажности решења о банкротству.</a:t>
            </a:r>
            <a:endParaRPr lang="en-GB" dirty="0"/>
          </a:p>
          <a:p>
            <a:pPr marL="0" lvl="0" indent="0" algn="just">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192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a:t>Начини уновчења у складу са законом, су: </a:t>
            </a:r>
            <a:endParaRPr lang="sr-Cyrl-RS" dirty="0" smtClean="0"/>
          </a:p>
          <a:p>
            <a:pPr marL="0" indent="0">
              <a:buNone/>
            </a:pPr>
            <a:endParaRPr lang="en-GB" dirty="0"/>
          </a:p>
          <a:p>
            <a:pPr marL="514350" lvl="0" indent="-514350">
              <a:buFont typeface="+mj-lt"/>
              <a:buAutoNum type="arabicPeriod"/>
            </a:pPr>
            <a:r>
              <a:rPr lang="sr-Cyrl-RS" dirty="0"/>
              <a:t>продаја целокупне имовине стечајног дужника;</a:t>
            </a:r>
            <a:endParaRPr lang="en-GB" dirty="0"/>
          </a:p>
          <a:p>
            <a:pPr marL="514350" lvl="0" indent="-514350">
              <a:buFont typeface="+mj-lt"/>
              <a:buAutoNum type="arabicPeriod"/>
            </a:pPr>
            <a:r>
              <a:rPr lang="sr-Cyrl-RS" dirty="0"/>
              <a:t>продаја имовинске целине;</a:t>
            </a:r>
            <a:endParaRPr lang="en-GB" dirty="0"/>
          </a:p>
          <a:p>
            <a:pPr marL="514350" lvl="0" indent="-514350">
              <a:buFont typeface="+mj-lt"/>
              <a:buAutoNum type="arabicPeriod"/>
            </a:pPr>
            <a:r>
              <a:rPr lang="sr-Cyrl-RS" dirty="0"/>
              <a:t>продаја појединачне имовине стечајног дужника;</a:t>
            </a:r>
            <a:endParaRPr lang="en-GB" dirty="0"/>
          </a:p>
          <a:p>
            <a:pPr marL="514350" lvl="0" indent="-514350">
              <a:buFont typeface="+mj-lt"/>
              <a:buAutoNum type="arabicPeriod"/>
            </a:pPr>
            <a:r>
              <a:rPr lang="sr-Cyrl-RS" dirty="0"/>
              <a:t>продаја стечајног дужника као правног лица.</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6514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a:t>Методи продаје, у складу са законом којим се уређује стечај, су</a:t>
            </a:r>
            <a:r>
              <a:rPr lang="sr-Cyrl-RS" dirty="0" smtClean="0"/>
              <a:t>:</a:t>
            </a:r>
          </a:p>
          <a:p>
            <a:pPr marL="514350" indent="-514350">
              <a:buFont typeface="+mj-lt"/>
              <a:buAutoNum type="arabicPeriod"/>
            </a:pPr>
            <a:endParaRPr lang="en-GB" dirty="0"/>
          </a:p>
          <a:p>
            <a:pPr marL="514350" indent="-514350">
              <a:buFont typeface="+mj-lt"/>
              <a:buAutoNum type="arabicPeriod"/>
            </a:pPr>
            <a:r>
              <a:rPr lang="sr-Cyrl-RS" dirty="0" smtClean="0"/>
              <a:t>јавно </a:t>
            </a:r>
            <a:r>
              <a:rPr lang="sr-Cyrl-RS" dirty="0"/>
              <a:t>надметање;</a:t>
            </a:r>
            <a:endParaRPr lang="en-GB" dirty="0"/>
          </a:p>
          <a:p>
            <a:pPr marL="514350" lvl="0" indent="-514350">
              <a:buFont typeface="+mj-lt"/>
              <a:buAutoNum type="arabicPeriod"/>
            </a:pPr>
            <a:r>
              <a:rPr lang="sr-Cyrl-RS" dirty="0"/>
              <a:t>јавно прикупљање понуда;</a:t>
            </a:r>
            <a:endParaRPr lang="en-GB" dirty="0"/>
          </a:p>
          <a:p>
            <a:pPr marL="514350" lvl="0" indent="-514350">
              <a:buFont typeface="+mj-lt"/>
              <a:buAutoNum type="arabicPeriod"/>
            </a:pPr>
            <a:r>
              <a:rPr lang="sr-Cyrl-RS" dirty="0"/>
              <a:t>непосредна погодба.</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a:t>
            </a:r>
            <a:r>
              <a:rPr lang="sr-Latn-RS" sz="1400" b="1" dirty="0">
                <a:solidFill>
                  <a:schemeClr val="bg1">
                    <a:lumMod val="95000"/>
                  </a:schemeClr>
                </a:solidFill>
              </a:rPr>
              <a:t>I</a:t>
            </a:r>
            <a:r>
              <a:rPr lang="en-US" sz="1400" b="1" dirty="0">
                <a:solidFill>
                  <a:schemeClr val="bg1">
                    <a:lumMod val="95000"/>
                  </a:schemeClr>
                </a:solidFill>
              </a:rPr>
              <a:t>II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29845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a:t>Процена целисходности уновчења имовине се израђује у случају када се приступа уновчењу стечајне масе стечајног дужника</a:t>
            </a:r>
            <a:r>
              <a:rPr lang="sr-Cyrl-RS" dirty="0" smtClean="0"/>
              <a:t>:</a:t>
            </a:r>
          </a:p>
          <a:p>
            <a:pPr marL="514350" lvl="0" indent="-514350">
              <a:buFont typeface="+mj-lt"/>
              <a:buAutoNum type="arabicPeriod"/>
            </a:pPr>
            <a:r>
              <a:rPr lang="sr-Cyrl-RS" dirty="0" smtClean="0"/>
              <a:t>продајом </a:t>
            </a:r>
            <a:r>
              <a:rPr lang="sr-Cyrl-RS" dirty="0"/>
              <a:t>целокупне имовине;</a:t>
            </a:r>
            <a:endParaRPr lang="en-GB" dirty="0"/>
          </a:p>
          <a:p>
            <a:pPr marL="514350" lvl="0" indent="-514350">
              <a:buFont typeface="+mj-lt"/>
              <a:buAutoNum type="arabicPeriod"/>
            </a:pPr>
            <a:r>
              <a:rPr lang="sr-Cyrl-RS" dirty="0"/>
              <a:t>продајом имовинске целине;</a:t>
            </a:r>
            <a:endParaRPr lang="en-GB" dirty="0"/>
          </a:p>
          <a:p>
            <a:pPr marL="514350" lvl="0" indent="-514350">
              <a:buFont typeface="+mj-lt"/>
              <a:buAutoNum type="arabicPeriod"/>
            </a:pPr>
            <a:r>
              <a:rPr lang="sr-Cyrl-RS" dirty="0"/>
              <a:t>продајом стечајног дужника као правног лица</a:t>
            </a:r>
            <a:r>
              <a:rPr lang="sr-Cyrl-RS" dirty="0" smtClean="0"/>
              <a:t>.</a:t>
            </a:r>
          </a:p>
          <a:p>
            <a:pPr marL="0" lvl="0" indent="0">
              <a:buNone/>
            </a:pPr>
            <a:endParaRPr lang="en-GB" dirty="0"/>
          </a:p>
          <a:p>
            <a:pPr>
              <a:buFont typeface="Wingdings" panose="05000000000000000000" pitchFamily="2" charset="2"/>
              <a:buChar char="Ø"/>
            </a:pPr>
            <a:r>
              <a:rPr lang="sr-Cyrl-RS" dirty="0"/>
              <a:t>Увек се одређује део купопродајне цене из које се намирује разлучни поверилац, односно заложни поверилац.</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919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smtClean="0"/>
              <a:t>На </a:t>
            </a:r>
            <a:r>
              <a:rPr lang="sr-Cyrl-RS" dirty="0"/>
              <a:t>процену целисходности продаје примедбу могу изјавити: </a:t>
            </a:r>
            <a:endParaRPr lang="en-GB" dirty="0"/>
          </a:p>
          <a:p>
            <a:pPr marL="514350" lvl="0" indent="-514350">
              <a:buFont typeface="+mj-lt"/>
              <a:buAutoNum type="arabicPeriod"/>
            </a:pPr>
            <a:r>
              <a:rPr lang="sr-Cyrl-RS" dirty="0" smtClean="0"/>
              <a:t>Одбор поверилаца;</a:t>
            </a:r>
          </a:p>
          <a:p>
            <a:pPr marL="514350" lvl="0" indent="-514350">
              <a:buFont typeface="+mj-lt"/>
              <a:buAutoNum type="arabicPeriod"/>
            </a:pPr>
            <a:r>
              <a:rPr lang="sr-Cyrl-RS" dirty="0" smtClean="0"/>
              <a:t>Разлучни </a:t>
            </a:r>
            <a:r>
              <a:rPr lang="sr-Cyrl-RS" dirty="0"/>
              <a:t>поверилац;</a:t>
            </a:r>
            <a:endParaRPr lang="en-GB" dirty="0"/>
          </a:p>
          <a:p>
            <a:pPr marL="514350" lvl="0" indent="-514350">
              <a:buFont typeface="+mj-lt"/>
              <a:buAutoNum type="arabicPeriod"/>
            </a:pPr>
            <a:r>
              <a:rPr lang="sr-Cyrl-RS" dirty="0"/>
              <a:t>Заложни поверилац</a:t>
            </a:r>
            <a:endParaRPr lang="en-GB" dirty="0"/>
          </a:p>
          <a:p>
            <a:pPr marL="0" indent="0">
              <a:buNone/>
            </a:pPr>
            <a:endParaRPr lang="sr-Cyrl-RS" dirty="0" smtClean="0"/>
          </a:p>
          <a:p>
            <a:pPr>
              <a:buFont typeface="Wingdings" panose="05000000000000000000" pitchFamily="2" charset="2"/>
              <a:buChar char="Ø"/>
            </a:pPr>
            <a:r>
              <a:rPr lang="sr-Cyrl-RS" dirty="0" smtClean="0"/>
              <a:t>У </a:t>
            </a:r>
            <a:r>
              <a:rPr lang="sr-Cyrl-RS" dirty="0"/>
              <a:t>року од 15 дана од пријема процене целисходности.</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5301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B18A3-9D28-06C5-7A4F-3DDF164A47DC}"/>
              </a:ext>
            </a:extLst>
          </p:cNvPr>
          <p:cNvSpPr>
            <a:spLocks noGrp="1"/>
          </p:cNvSpPr>
          <p:nvPr>
            <p:ph type="title"/>
          </p:nvPr>
        </p:nvSpPr>
        <p:spPr>
          <a:xfrm>
            <a:off x="246017" y="160540"/>
            <a:ext cx="10622279" cy="955992"/>
          </a:xfrm>
        </p:spPr>
        <p:txBody>
          <a:bodyPr>
            <a:normAutofit/>
          </a:bodyPr>
          <a:lstStyle/>
          <a:p>
            <a:endParaRPr lang="en-US" dirty="0"/>
          </a:p>
        </p:txBody>
      </p:sp>
      <p:sp>
        <p:nvSpPr>
          <p:cNvPr id="3" name="Content Placeholder 2">
            <a:extLst>
              <a:ext uri="{FF2B5EF4-FFF2-40B4-BE49-F238E27FC236}">
                <a16:creationId xmlns:a16="http://schemas.microsoft.com/office/drawing/2014/main" id="{D28EF408-F5AF-41E9-F860-1EE020FBBF1E}"/>
              </a:ext>
            </a:extLst>
          </p:cNvPr>
          <p:cNvSpPr>
            <a:spLocks noGrp="1"/>
          </p:cNvSpPr>
          <p:nvPr>
            <p:ph idx="1"/>
          </p:nvPr>
        </p:nvSpPr>
        <p:spPr>
          <a:xfrm>
            <a:off x="246018" y="1474682"/>
            <a:ext cx="11711520" cy="4791361"/>
          </a:xfrm>
        </p:spPr>
        <p:txBody>
          <a:bodyPr/>
          <a:lstStyle/>
          <a:p>
            <a:pPr>
              <a:buFont typeface="Wingdings" panose="05000000000000000000" pitchFamily="2" charset="2"/>
              <a:buChar char="Ø"/>
            </a:pPr>
            <a:r>
              <a:rPr lang="sr-Cyrl-RS" dirty="0"/>
              <a:t>О примедби одлучује стечајни судија закључком који садржи:</a:t>
            </a:r>
            <a:endParaRPr lang="en-GB" dirty="0"/>
          </a:p>
          <a:p>
            <a:pPr marL="0" lvl="0" indent="0">
              <a:buNone/>
            </a:pPr>
            <a:endParaRPr lang="sr-Cyrl-RS" dirty="0" smtClean="0"/>
          </a:p>
          <a:p>
            <a:pPr marL="514350" lvl="0" indent="-514350">
              <a:buFont typeface="+mj-lt"/>
              <a:buAutoNum type="arabicPeriod"/>
            </a:pPr>
            <a:r>
              <a:rPr lang="sr-Cyrl-RS" dirty="0" smtClean="0"/>
              <a:t>Утврђење </a:t>
            </a:r>
            <a:r>
              <a:rPr lang="sr-Cyrl-RS" dirty="0"/>
              <a:t>целисходности предложеног начина продаје;</a:t>
            </a:r>
            <a:endParaRPr lang="en-GB" dirty="0"/>
          </a:p>
          <a:p>
            <a:pPr marL="514350" lvl="0" indent="-514350">
              <a:buFont typeface="+mj-lt"/>
              <a:buAutoNum type="arabicPeriod"/>
            </a:pPr>
            <a:r>
              <a:rPr lang="sr-Cyrl-RS" dirty="0"/>
              <a:t>Део купопродајне цене из које се намирују разлучни, односно заложни повериоци.</a:t>
            </a:r>
            <a:endParaRPr lang="en-GB" dirty="0"/>
          </a:p>
          <a:p>
            <a:pPr marL="0" indent="0">
              <a:buNone/>
            </a:pPr>
            <a:endParaRPr lang="en-US" dirty="0"/>
          </a:p>
        </p:txBody>
      </p:sp>
      <p:sp>
        <p:nvSpPr>
          <p:cNvPr id="4" name="Rectangle 3">
            <a:extLst>
              <a:ext uri="{FF2B5EF4-FFF2-40B4-BE49-F238E27FC236}">
                <a16:creationId xmlns:a16="http://schemas.microsoft.com/office/drawing/2014/main" id="{A71AC50A-1DA7-F9DE-664A-4A6A12DFEE7A}"/>
              </a:ext>
            </a:extLst>
          </p:cNvPr>
          <p:cNvSpPr/>
          <p:nvPr/>
        </p:nvSpPr>
        <p:spPr>
          <a:xfrm rot="5400000">
            <a:off x="5907679" y="573679"/>
            <a:ext cx="376643" cy="12192002"/>
          </a:xfrm>
          <a:prstGeom prst="rect">
            <a:avLst/>
          </a:prstGeom>
          <a:solidFill>
            <a:srgbClr val="011B5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788AF5F6-B942-E26B-17D9-694F10D27BD1}"/>
              </a:ext>
            </a:extLst>
          </p:cNvPr>
          <p:cNvSpPr txBox="1"/>
          <p:nvPr/>
        </p:nvSpPr>
        <p:spPr>
          <a:xfrm>
            <a:off x="1858141" y="6523991"/>
            <a:ext cx="9132757" cy="307777"/>
          </a:xfrm>
          <a:prstGeom prst="rect">
            <a:avLst/>
          </a:prstGeom>
          <a:noFill/>
        </p:spPr>
        <p:txBody>
          <a:bodyPr wrap="none" rtlCol="0">
            <a:spAutoFit/>
          </a:bodyPr>
          <a:lstStyle/>
          <a:p>
            <a:r>
              <a:rPr lang="en-US" sz="1400" b="1" dirty="0">
                <a:solidFill>
                  <a:schemeClr val="bg1">
                    <a:lumMod val="95000"/>
                  </a:schemeClr>
                </a:solidFill>
              </a:rPr>
              <a:t>XI</a:t>
            </a:r>
            <a:r>
              <a:rPr lang="sr-Latn-RS" sz="1400" b="1" dirty="0">
                <a:solidFill>
                  <a:schemeClr val="bg1">
                    <a:lumMod val="95000"/>
                  </a:schemeClr>
                </a:solidFill>
              </a:rPr>
              <a:t>I</a:t>
            </a:r>
            <a:r>
              <a:rPr lang="en-US" sz="1400" b="1" dirty="0">
                <a:solidFill>
                  <a:schemeClr val="bg1">
                    <a:lumMod val="95000"/>
                  </a:schemeClr>
                </a:solidFill>
              </a:rPr>
              <a:t>I </a:t>
            </a:r>
            <a:r>
              <a:rPr lang="sr-Cyrl-RS" sz="1400" b="1" dirty="0">
                <a:solidFill>
                  <a:schemeClr val="bg1">
                    <a:lumMod val="95000"/>
                  </a:schemeClr>
                </a:solidFill>
              </a:rPr>
              <a:t>СТРУЧНИ СКУП АГЕНЦИЈЕ ЗА ЛИЦЕНЦИРАЊЕ СТЕЧАЈНИХ УПРАВНИКА, СТАРА ПЛАНИНА 2</a:t>
            </a:r>
            <a:r>
              <a:rPr lang="en-US" sz="1400" b="1" dirty="0">
                <a:solidFill>
                  <a:schemeClr val="bg1">
                    <a:lumMod val="95000"/>
                  </a:schemeClr>
                </a:solidFill>
              </a:rPr>
              <a:t>5</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a:t>
            </a:r>
            <a:r>
              <a:rPr lang="sr-Latn-RS" sz="1400" b="1" dirty="0">
                <a:solidFill>
                  <a:schemeClr val="bg1">
                    <a:lumMod val="95000"/>
                  </a:schemeClr>
                </a:solidFill>
              </a:rPr>
              <a:t> </a:t>
            </a:r>
            <a:r>
              <a:rPr lang="en-US" sz="1400" b="1" dirty="0">
                <a:solidFill>
                  <a:schemeClr val="bg1">
                    <a:lumMod val="95000"/>
                  </a:schemeClr>
                </a:solidFill>
              </a:rPr>
              <a:t>28</a:t>
            </a:r>
            <a:r>
              <a:rPr lang="sr-Cyrl-RS" sz="1400" b="1" dirty="0">
                <a:solidFill>
                  <a:schemeClr val="bg1">
                    <a:lumMod val="95000"/>
                  </a:schemeClr>
                </a:solidFill>
              </a:rPr>
              <a:t>.1</a:t>
            </a:r>
            <a:r>
              <a:rPr lang="sr-Latn-RS" sz="1400" b="1" dirty="0">
                <a:solidFill>
                  <a:schemeClr val="bg1">
                    <a:lumMod val="95000"/>
                  </a:schemeClr>
                </a:solidFill>
              </a:rPr>
              <a:t>1</a:t>
            </a:r>
            <a:r>
              <a:rPr lang="sr-Cyrl-RS" sz="1400" b="1" dirty="0">
                <a:solidFill>
                  <a:schemeClr val="bg1">
                    <a:lumMod val="95000"/>
                  </a:schemeClr>
                </a:solidFill>
              </a:rPr>
              <a:t>.202</a:t>
            </a:r>
            <a:r>
              <a:rPr lang="en-US" sz="1400" b="1" dirty="0">
                <a:solidFill>
                  <a:schemeClr val="bg1">
                    <a:lumMod val="95000"/>
                  </a:schemeClr>
                </a:solidFill>
              </a:rPr>
              <a:t>4</a:t>
            </a:r>
            <a:r>
              <a:rPr lang="sr-Cyrl-RS" sz="1400" b="1" dirty="0">
                <a:solidFill>
                  <a:schemeClr val="bg1">
                    <a:lumMod val="95000"/>
                  </a:schemeClr>
                </a:solidFill>
              </a:rPr>
              <a:t>.</a:t>
            </a:r>
            <a:r>
              <a:rPr lang="sr-Latn-RS" sz="1400" b="1" dirty="0">
                <a:solidFill>
                  <a:schemeClr val="bg1">
                    <a:lumMod val="95000"/>
                  </a:schemeClr>
                </a:solidFill>
              </a:rPr>
              <a:t> </a:t>
            </a:r>
            <a:r>
              <a:rPr lang="sr-Cyrl-RS" sz="1400" b="1" dirty="0">
                <a:solidFill>
                  <a:schemeClr val="bg1">
                    <a:lumMod val="95000"/>
                  </a:schemeClr>
                </a:solidFill>
              </a:rPr>
              <a:t>ГОДИНЕ</a:t>
            </a:r>
            <a:endParaRPr lang="en-US" sz="1400" b="1" dirty="0">
              <a:solidFill>
                <a:schemeClr val="bg1">
                  <a:lumMod val="95000"/>
                </a:schemeClr>
              </a:solidFill>
            </a:endParaRPr>
          </a:p>
        </p:txBody>
      </p:sp>
      <p:pic>
        <p:nvPicPr>
          <p:cNvPr id="8" name="Picture 7">
            <a:extLst>
              <a:ext uri="{FF2B5EF4-FFF2-40B4-BE49-F238E27FC236}">
                <a16:creationId xmlns:a16="http://schemas.microsoft.com/office/drawing/2014/main" id="{D4EE056D-EC62-26F3-5139-1BF83DA716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47126" y="0"/>
            <a:ext cx="2244874" cy="1262742"/>
          </a:xfrm>
          <a:prstGeom prst="rect">
            <a:avLst/>
          </a:prstGeom>
        </p:spPr>
      </p:pic>
      <p:cxnSp>
        <p:nvCxnSpPr>
          <p:cNvPr id="12" name="Straight Connector 11">
            <a:extLst>
              <a:ext uri="{FF2B5EF4-FFF2-40B4-BE49-F238E27FC236}">
                <a16:creationId xmlns:a16="http://schemas.microsoft.com/office/drawing/2014/main" id="{6CB6E80E-4A9C-9C6D-B8D4-4483885F0486}"/>
              </a:ext>
            </a:extLst>
          </p:cNvPr>
          <p:cNvCxnSpPr>
            <a:cxnSpLocks/>
          </p:cNvCxnSpPr>
          <p:nvPr/>
        </p:nvCxnSpPr>
        <p:spPr>
          <a:xfrm>
            <a:off x="246018" y="1262743"/>
            <a:ext cx="10622279" cy="0"/>
          </a:xfrm>
          <a:prstGeom prst="line">
            <a:avLst/>
          </a:prstGeom>
          <a:ln w="19050">
            <a:solidFill>
              <a:srgbClr val="011B5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7006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226</TotalTime>
  <Words>2748</Words>
  <Application>Microsoft Office PowerPoint</Application>
  <PresentationFormat>Widescreen</PresentationFormat>
  <Paragraphs>139</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Wingdings</vt:lpstr>
      <vt:lpstr>Office Theme</vt:lpstr>
      <vt:lpstr>НЕПОСРЕДНА ПОГОДБА КАО МЕТОД ПРОДАЈЕ У СТЕЧАЈНОМ ПОСТУПКУ</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ПРАВО ПРЕЧЕ КУПОВИНЕ РАЗЛУЧНОГ, ОДНОСНО ЗАЛОЖНОГ ПОВЕРИОЦА У СЛУЧАЈУ ПРОДАЈЕ НЕПОСРЕДНОМ ПОГОДБОМ  </vt:lpstr>
      <vt:lpstr>  НАЦИОНАЛНИ СТАНДАРД БРОЈ. 5  АКТИВНОСТИ КОЈЕ ПРЕТХОДЕ ПРОДАЈИ НЕЗАВИСНО ОД НАЧИНА УНОВЧЕЊА И МЕТОДА ПРОДАЈЕ  </vt:lpstr>
      <vt:lpstr>PowerPoint Presentation</vt:lpstr>
      <vt:lpstr>PowerPoint Presentation</vt:lpstr>
      <vt:lpstr>PowerPoint Presentation</vt:lpstr>
      <vt:lpstr>PowerPoint Presentation</vt:lpstr>
      <vt:lpstr>НАЦИОНАЛНИ СТАНДАРД БР. 5. ПРОДАЈА ИМОВИНЕ НЕПОСРЕДНОМ ПОГОДБОМ</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Branko BZ. Zitko</dc:creator>
  <cp:lastModifiedBy>Tanja Dimic</cp:lastModifiedBy>
  <cp:revision>39</cp:revision>
  <cp:lastPrinted>2024-11-22T13:04:58Z</cp:lastPrinted>
  <dcterms:created xsi:type="dcterms:W3CDTF">2022-11-01T12:38:47Z</dcterms:created>
  <dcterms:modified xsi:type="dcterms:W3CDTF">2024-11-22T13:05:28Z</dcterms:modified>
</cp:coreProperties>
</file>